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  <p:sldId id="270" r:id="rId12"/>
    <p:sldId id="269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6C12CA-4B56-4B38-B812-2536D0B35B0C}" v="362" dt="2025-10-07T11:01:40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066C12CA-4B56-4B38-B812-2536D0B35B0C}"/>
    <pc:docChg chg="undo custSel addSld delSld modSld">
      <pc:chgData name="Fares Makki" userId="d0c14dd2-ce13-49c4-820b-c6a5e60d5a8d" providerId="ADAL" clId="{066C12CA-4B56-4B38-B812-2536D0B35B0C}" dt="2025-10-07T11:01:40.562" v="1389"/>
      <pc:docMkLst>
        <pc:docMk/>
      </pc:docMkLst>
      <pc:sldChg chg="modSp new del mod modShow modNotesTx">
        <pc:chgData name="Fares Makki" userId="d0c14dd2-ce13-49c4-820b-c6a5e60d5a8d" providerId="ADAL" clId="{066C12CA-4B56-4B38-B812-2536D0B35B0C}" dt="2024-09-10T06:08:06.285" v="1102" actId="2696"/>
        <pc:sldMkLst>
          <pc:docMk/>
          <pc:sldMk cId="4100807698" sldId="263"/>
        </pc:sldMkLst>
      </pc:sldChg>
      <pc:sldChg chg="modSp new mod">
        <pc:chgData name="Fares Makki" userId="d0c14dd2-ce13-49c4-820b-c6a5e60d5a8d" providerId="ADAL" clId="{066C12CA-4B56-4B38-B812-2536D0B35B0C}" dt="2025-10-07T11:01:40.562" v="1389"/>
        <pc:sldMkLst>
          <pc:docMk/>
          <pc:sldMk cId="2039969759" sldId="264"/>
        </pc:sldMkLst>
        <pc:spChg chg="mod ord">
          <ac:chgData name="Fares Makki" userId="d0c14dd2-ce13-49c4-820b-c6a5e60d5a8d" providerId="ADAL" clId="{066C12CA-4B56-4B38-B812-2536D0B35B0C}" dt="2025-10-07T11:01:40.562" v="1389"/>
          <ac:spMkLst>
            <pc:docMk/>
            <pc:sldMk cId="2039969759" sldId="264"/>
            <ac:spMk id="3" creationId="{A144D594-FF9F-F589-8C4D-3182FE9BC283}"/>
          </ac:spMkLst>
        </pc:spChg>
      </pc:sldChg>
      <pc:sldChg chg="modSp add modNotesTx">
        <pc:chgData name="Fares Makki" userId="d0c14dd2-ce13-49c4-820b-c6a5e60d5a8d" providerId="ADAL" clId="{066C12CA-4B56-4B38-B812-2536D0B35B0C}" dt="2024-09-09T05:55:00.706" v="274"/>
        <pc:sldMkLst>
          <pc:docMk/>
          <pc:sldMk cId="2625655351" sldId="265"/>
        </pc:sldMkLst>
      </pc:sldChg>
      <pc:sldChg chg="addSp modSp new mod modAnim">
        <pc:chgData name="Fares Makki" userId="d0c14dd2-ce13-49c4-820b-c6a5e60d5a8d" providerId="ADAL" clId="{066C12CA-4B56-4B38-B812-2536D0B35B0C}" dt="2025-10-07T11:01:28.102" v="1388"/>
        <pc:sldMkLst>
          <pc:docMk/>
          <pc:sldMk cId="1488739057" sldId="266"/>
        </pc:sldMkLst>
        <pc:spChg chg="mod">
          <ac:chgData name="Fares Makki" userId="d0c14dd2-ce13-49c4-820b-c6a5e60d5a8d" providerId="ADAL" clId="{066C12CA-4B56-4B38-B812-2536D0B35B0C}" dt="2025-10-07T11:01:28.102" v="1388"/>
          <ac:spMkLst>
            <pc:docMk/>
            <pc:sldMk cId="1488739057" sldId="266"/>
            <ac:spMk id="3" creationId="{489201EE-B86E-1B7F-79BF-E21994F8A8A5}"/>
          </ac:spMkLst>
        </pc:spChg>
      </pc:sldChg>
      <pc:sldChg chg="modSp new del mod">
        <pc:chgData name="Fares Makki" userId="d0c14dd2-ce13-49c4-820b-c6a5e60d5a8d" providerId="ADAL" clId="{066C12CA-4B56-4B38-B812-2536D0B35B0C}" dt="2024-09-10T07:27:26.206" v="1365" actId="47"/>
        <pc:sldMkLst>
          <pc:docMk/>
          <pc:sldMk cId="473595693" sldId="267"/>
        </pc:sldMkLst>
      </pc:sldChg>
      <pc:sldChg chg="modSp new del mod modAnim">
        <pc:chgData name="Fares Makki" userId="d0c14dd2-ce13-49c4-820b-c6a5e60d5a8d" providerId="ADAL" clId="{066C12CA-4B56-4B38-B812-2536D0B35B0C}" dt="2024-09-10T07:27:26.206" v="1365" actId="47"/>
        <pc:sldMkLst>
          <pc:docMk/>
          <pc:sldMk cId="1304530889" sldId="268"/>
        </pc:sldMkLst>
      </pc:sldChg>
      <pc:sldChg chg="modSp new mod">
        <pc:chgData name="Fares Makki" userId="d0c14dd2-ce13-49c4-820b-c6a5e60d5a8d" providerId="ADAL" clId="{066C12CA-4B56-4B38-B812-2536D0B35B0C}" dt="2024-09-10T06:15:19.756" v="1172" actId="20577"/>
        <pc:sldMkLst>
          <pc:docMk/>
          <pc:sldMk cId="1788502954" sldId="269"/>
        </pc:sldMkLst>
      </pc:sldChg>
      <pc:sldChg chg="modSp new mod modAnim">
        <pc:chgData name="Fares Makki" userId="d0c14dd2-ce13-49c4-820b-c6a5e60d5a8d" providerId="ADAL" clId="{066C12CA-4B56-4B38-B812-2536D0B35B0C}" dt="2024-09-10T07:21:30.817" v="1356" actId="20577"/>
        <pc:sldMkLst>
          <pc:docMk/>
          <pc:sldMk cId="3900572664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53F41-C1DA-4352-93D0-DB0E256C2896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26378-C0C5-414A-B689-0A5823F4637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889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Man kan också säger att B (bas) är den korresponderande bas från en syra, A</a:t>
            </a:r>
            <a:r>
              <a:rPr lang="sv-SE" baseline="30000" dirty="0"/>
              <a:t>-</a:t>
            </a:r>
            <a:r>
              <a:rPr lang="sv-SE" baseline="0" dirty="0"/>
              <a:t> . Visa den reaktionsformeln!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A26378-C0C5-414A-B689-0A5823F46377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8514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5EB597-D440-E367-112F-7338539C9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DC59999-EFB5-4CD6-3EC0-1AB21E538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4802169-6719-BAFB-29D6-69CFBE82F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320FD6-9B55-1235-9FEB-C8DD6FE72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894DF2-4B65-FB9C-30FA-A9AC7CA69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3512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2A2EFA-8505-E687-3F56-11C2C3B59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286ECF4-447F-2ECD-F4DB-7131A3E4B9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F1E81F0-976E-E831-A4E3-1A374981F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201B8F-6143-1BC8-C1B3-4EECF7DA5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C2E0E4-5C3D-26F1-5AFC-CA071F99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901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84CCF97-0F4A-5713-7003-F478F3B50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C01FB5A-8A24-D040-E4A9-801722951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993B4A-E71A-4820-CCCB-E95A9203D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C256D30-F616-7EC5-5178-2386532AF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C69433F-94C6-AF4C-45C7-44A87AFFA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2931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A4D77A-0242-3CE8-61DB-AFEB91001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42852B-FF2A-2429-615C-236AC0885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0C7CCA-EDF5-FEEF-2B1F-C21F59AD1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4C4AC2-9213-4661-DF79-1FDC84C97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993A13-3072-F766-CF53-7807C7052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002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1BCC72-50D8-7A91-A198-8A9155F5B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9BDFB87-7F79-B3FD-DB84-BF4E2FE98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5F1103-DD04-4DDF-C5DC-455531257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CDE799-F24C-2EA4-7E10-11D851688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8E2F7E-5C25-F3D4-59FA-C92266094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090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A133BC-3D34-2ACA-3D70-6FB5A1882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BE1E54-4510-2833-29E9-8D2BB4F3C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D2DBB70-20F8-3255-8B6D-89122841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76E5A2E-4E09-978C-288A-D75C8F3C6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37A031B-9686-DB18-D972-2E15F9917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FFF354C-2B13-D093-9C91-38E62167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7882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6FA447-99BF-3664-7514-6E45228B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4D626C-01AC-1C6E-A620-966816A19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BAD0100-9B50-E408-302E-AC141299C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135BCAA-DF84-3D1E-FF97-A506700926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CFF4838-03DB-2CDE-7EC2-6FE21B83E1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CBF02C8-7FEF-6FCA-5719-09491F76B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AFB5952-873F-5579-4A44-5CE2C5DB7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F1A38BD-EFD3-2F21-4FB1-800FFCC78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05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C4FA1D-6968-1CDB-9914-1595710B6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D1A6D4C-E9D7-3458-0520-EC7101EA3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6890B3C-AAEA-F9AB-23BD-BF367D587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CA3A7E7-AE20-4D2B-CD39-27A83A6C8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715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FFE3573-B066-A1C3-A3B9-52F2A4AA5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EC5DCD3-7DAC-BE94-15E1-9C31E2E62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00D0F5E-DD70-6D48-7704-EA8DB6EE0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360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D53FF3-2EB1-B9AD-C77E-1471F4FF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082DE4-FAE0-FE10-6656-2DC7DAB30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BAC65C-D001-F5DD-4EED-B3BE565DC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5F7C4C6-E9F2-FFBE-E5C8-C2A639B54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01763F-DDC4-FE74-406A-988D54E92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0441FC-3852-8585-5643-38745D317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2616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F58307-645F-EE23-1416-E6393A12F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B5C9597-BEA5-916C-B0D3-C133D7FF81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031FBA-4A61-D183-5BBD-572760C71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10510B7-CDE8-4E5D-6A81-E35CCF26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C046F78-8552-DB36-FED1-30CA1831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8A909DB-82C3-4470-5438-70B065339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0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24C1047-D5F0-930F-672D-851ACCE90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98BE9DC-4999-BD31-62E7-A771AAD2B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9C0D63-9C27-D778-F42F-83B6AF3CC0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063E3E-5504-443B-8DDD-0F69A7972289}" type="datetimeFigureOut">
              <a:rPr lang="sv-SE" smtClean="0"/>
              <a:t>2025-10-07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4C831C-4DE1-0501-D37A-2A9C9E45A4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A3BD63-9270-4182-E74F-AA76E0052E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977D2C-136C-4761-96E4-2D33D82350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0626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D91B2D-DE21-2368-43D4-E5F6FE944E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507371-5542-8362-2AF4-D8C210AC00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Syr-Basjämvikt </a:t>
            </a:r>
          </a:p>
        </p:txBody>
      </p:sp>
    </p:spTree>
    <p:extLst>
      <p:ext uri="{BB962C8B-B14F-4D97-AF65-F5344CB8AC3E}">
        <p14:creationId xmlns:p14="http://schemas.microsoft.com/office/powerpoint/2010/main" val="893645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4FCAC06-7395-9A2C-D1B2-7B46591D454F}"/>
              </a:ext>
            </a:extLst>
          </p:cNvPr>
          <p:cNvSpPr/>
          <p:nvPr/>
        </p:nvSpPr>
        <p:spPr>
          <a:xfrm>
            <a:off x="4487159" y="5156462"/>
            <a:ext cx="3289954" cy="933253"/>
          </a:xfrm>
          <a:prstGeom prst="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>
              <a:noFill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2B5D28D-70F2-3FB6-CF6E-1F8410F33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489201EE-B86E-1B7F-79BF-E21994F8A8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5468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</m:d>
                          <m: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sSub>
                                    <m:sSubPr>
                                      <m:ctrlPr>
                                        <a:rPr lang="sv-SE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v-SE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v-SE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v-SE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v-SE" i="1">
                                      <a:latin typeface="Cambria Math" panose="02040503050406030204" pitchFamily="18" charset="0"/>
                                    </a:rPr>
                                    <m:t>𝐻𝐴</m:t>
                                  </m:r>
                                </m:e>
                                <m:sub>
                                  <m:r>
                                    <a:rPr lang="sv-SE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i="1">
                                      <a:latin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𝐻𝐴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</m:sSub>
                            </m:e>
                          </m:d>
                          <m: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𝑂𝐻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</m:d>
                        </m:den>
                      </m:f>
                    </m:oMath>
                  </m:oMathPara>
                </a14:m>
                <a:endParaRPr lang="sv-SE" dirty="0"/>
              </a:p>
              <a:p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sSub>
                                <m:sSub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𝑎𝑞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  <m:sup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</m:sup>
                          </m:sSubSup>
                        </m:e>
                      </m:d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𝑂𝐻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𝑎𝑞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  <m:sup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sSub>
                                <m:sSub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𝑎𝑞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  <m:sup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</m:sup>
                          </m:sSubSup>
                        </m:e>
                      </m:d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𝑂𝐻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𝑎𝑞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  <m:sup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i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sSub>
                        <m:sSubPr>
                          <m:ctrlPr>
                            <a:rPr lang="sv-SE" i="1" smtClean="0">
                              <a:ln>
                                <a:solidFill>
                                  <a:sysClr val="windowText" lastClr="0000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n>
                                <a:solidFill>
                                  <a:sysClr val="windowText" lastClr="0000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n>
                                <a:solidFill>
                                  <a:sysClr val="windowText" lastClr="0000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v-SE" i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v-SE" i="1" smtClean="0">
                              <a:ln>
                                <a:solidFill>
                                  <a:sysClr val="windowText" lastClr="0000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n>
                                <a:solidFill>
                                  <a:sysClr val="windowText" lastClr="0000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n>
                                <a:solidFill>
                                  <a:sysClr val="windowText" lastClr="0000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sv-SE" i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v-SE" i="1" smtClean="0">
                              <a:ln>
                                <a:solidFill>
                                  <a:sysClr val="windowText" lastClr="0000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n>
                                <a:solidFill>
                                  <a:sysClr val="windowText" lastClr="0000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n>
                                <a:solidFill>
                                  <a:sysClr val="windowText" lastClr="000000"/>
                                </a:solidFill>
                              </a:ln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</m:oMath>
                  </m:oMathPara>
                </a14:m>
                <a:endParaRPr lang="sv-SE" dirty="0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489201EE-B86E-1B7F-79BF-E21994F8A8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54689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873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FF5F75-7A8C-6E2B-6A19-62F726F44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Samband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3A205009-D9B3-76E8-6071-FC517A4C1C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sSub>
                            <m:sSubPr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𝑝𝐾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sSub>
                            <m:sSubPr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𝑝𝐾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sSub>
                            <m:sSubPr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𝑝𝐾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𝑝𝐾</m:t>
                        </m:r>
                      </m:e>
                      <m:sub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sv-SE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sv-S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𝑝𝐾</m:t>
                        </m:r>
                      </m:e>
                      <m:sub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sv-S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𝑝𝐾</m:t>
                        </m:r>
                      </m:e>
                      <m:sub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sv-SE" dirty="0"/>
                  <a:t> för ett korresponderande syra-baspar </a:t>
                </a:r>
              </a:p>
              <a:p>
                <a:pPr marL="0" indent="0" algn="ctr">
                  <a:buNone/>
                </a:pPr>
                <a:r>
                  <a:rPr lang="sv-SE" dirty="0"/>
                  <a:t>Vid 25C är </a:t>
                </a:r>
                <a:r>
                  <a:rPr lang="sv-SE" dirty="0" err="1"/>
                  <a:t>pK</a:t>
                </a:r>
                <a:r>
                  <a:rPr lang="sv-SE" baseline="-25000" dirty="0" err="1"/>
                  <a:t>w</a:t>
                </a:r>
                <a:r>
                  <a:rPr lang="sv-SE" dirty="0"/>
                  <a:t> = 14,00</a:t>
                </a:r>
              </a:p>
              <a:p>
                <a:pPr marL="0" indent="0" algn="ctr">
                  <a:buNone/>
                </a:pPr>
                <a:r>
                  <a:rPr lang="sv-SE" dirty="0" err="1"/>
                  <a:t>pK</a:t>
                </a:r>
                <a:r>
                  <a:rPr lang="sv-SE" baseline="-25000" dirty="0" err="1"/>
                  <a:t>a</a:t>
                </a:r>
                <a:r>
                  <a:rPr lang="sv-SE" dirty="0"/>
                  <a:t> + </a:t>
                </a:r>
                <a:r>
                  <a:rPr lang="sv-SE" dirty="0" err="1"/>
                  <a:t>pK</a:t>
                </a:r>
                <a:r>
                  <a:rPr lang="sv-SE" baseline="-25000" dirty="0" err="1"/>
                  <a:t>b</a:t>
                </a:r>
                <a:r>
                  <a:rPr lang="sv-SE" dirty="0"/>
                  <a:t> = 14,00 (vid 25C)</a:t>
                </a:r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3A205009-D9B3-76E8-6071-FC517A4C1C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0" b="-294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0572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CB8775-919E-222E-1305-FEDB352E0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AA0902-A77F-A1BF-B8A2-1638D45B6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83 #27, 29, 32, 34, 35, 38, 40</a:t>
            </a:r>
            <a:r>
              <a:rPr lang="sv-SE"/>
              <a:t>, 42,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8502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C680EA-E8CB-402A-6C07-3CB2BBA6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Sura och basiska lösningar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722B3C30-292F-345C-1D2F-A9C5EEED96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41505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sv-SE" dirty="0"/>
                  <a:t>Syror avge protoner, H</a:t>
                </a:r>
                <a:r>
                  <a:rPr lang="sv-SE" baseline="30000" dirty="0"/>
                  <a:t>+</a:t>
                </a:r>
                <a:r>
                  <a:rPr lang="sv-SE" dirty="0"/>
                  <a:t>, medans baser tar upp protoner</a:t>
                </a:r>
              </a:p>
              <a:p>
                <a:r>
                  <a:rPr lang="sv-SE" dirty="0"/>
                  <a:t>Protolys – övergången av protoner från en syra till en bas </a:t>
                </a:r>
              </a:p>
              <a:p>
                <a:pPr marL="457200" lvl="1" indent="0">
                  <a:buNone/>
                </a:pPr>
                <a:r>
                  <a:rPr lang="sv-SE" dirty="0"/>
                  <a:t>			HA</a:t>
                </a:r>
                <a:r>
                  <a:rPr lang="sv-SE" baseline="-25000" dirty="0"/>
                  <a:t>(</a:t>
                </a:r>
                <a:r>
                  <a:rPr lang="sv-SE" baseline="-25000" dirty="0" err="1"/>
                  <a:t>aq</a:t>
                </a:r>
                <a:r>
                  <a:rPr lang="sv-SE" baseline="-25000" dirty="0"/>
                  <a:t>)</a:t>
                </a:r>
                <a:r>
                  <a:rPr lang="sv-SE" baseline="30000" dirty="0"/>
                  <a:t> </a:t>
                </a:r>
                <a:r>
                  <a:rPr lang="sv-SE" dirty="0"/>
                  <a:t>+ H</a:t>
                </a:r>
                <a:r>
                  <a:rPr lang="sv-SE" baseline="-25000" dirty="0"/>
                  <a:t>2</a:t>
                </a:r>
                <a:r>
                  <a:rPr lang="sv-SE" dirty="0"/>
                  <a:t>O</a:t>
                </a:r>
                <a:r>
                  <a:rPr lang="sv-SE" baseline="-25000" dirty="0"/>
                  <a:t>(l)</a:t>
                </a:r>
                <a:r>
                  <a:rPr lang="sv-SE" dirty="0"/>
                  <a:t> ↔ A</a:t>
                </a:r>
                <a:r>
                  <a:rPr lang="sv-SE" baseline="30000" dirty="0"/>
                  <a:t>-</a:t>
                </a:r>
                <a:r>
                  <a:rPr lang="sv-SE" baseline="-25000" dirty="0"/>
                  <a:t>(</a:t>
                </a:r>
                <a:r>
                  <a:rPr lang="sv-SE" baseline="-25000" dirty="0" err="1"/>
                  <a:t>aq</a:t>
                </a:r>
                <a:r>
                  <a:rPr lang="sv-SE" baseline="-25000" dirty="0"/>
                  <a:t>)</a:t>
                </a:r>
                <a:r>
                  <a:rPr lang="sv-SE" dirty="0"/>
                  <a:t> + H</a:t>
                </a:r>
                <a:r>
                  <a:rPr lang="sv-SE" baseline="-25000" dirty="0"/>
                  <a:t>3</a:t>
                </a:r>
                <a:r>
                  <a:rPr lang="sv-SE" dirty="0"/>
                  <a:t>O</a:t>
                </a:r>
                <a:r>
                  <a:rPr lang="sv-SE" baseline="30000" dirty="0"/>
                  <a:t>+</a:t>
                </a:r>
                <a:r>
                  <a:rPr lang="sv-SE" baseline="-25000" dirty="0"/>
                  <a:t>(</a:t>
                </a:r>
                <a:r>
                  <a:rPr lang="sv-SE" baseline="-25000" dirty="0" err="1"/>
                  <a:t>aq</a:t>
                </a:r>
                <a:r>
                  <a:rPr lang="sv-SE" baseline="-25000" dirty="0"/>
                  <a:t>)</a:t>
                </a:r>
                <a:r>
                  <a:rPr lang="sv-SE" dirty="0"/>
                  <a:t> </a:t>
                </a:r>
              </a:p>
              <a:p>
                <a:r>
                  <a:rPr lang="sv-SE" dirty="0"/>
                  <a:t>Svaga syror (HA</a:t>
                </a:r>
                <a:r>
                  <a:rPr lang="sv-SE" baseline="-25000" dirty="0"/>
                  <a:t>(</a:t>
                </a:r>
                <a:r>
                  <a:rPr lang="sv-SE" baseline="-25000" dirty="0" err="1"/>
                  <a:t>aq</a:t>
                </a:r>
                <a:r>
                  <a:rPr lang="sv-SE" baseline="-25000" dirty="0"/>
                  <a:t>)</a:t>
                </a:r>
                <a:r>
                  <a:rPr lang="sv-SE" dirty="0"/>
                  <a:t>) blir ofullständigt </a:t>
                </a:r>
                <a:r>
                  <a:rPr lang="sv-SE" dirty="0" err="1"/>
                  <a:t>protolyserad</a:t>
                </a:r>
                <a:r>
                  <a:rPr lang="sv-SE" dirty="0"/>
                  <a:t> </a:t>
                </a:r>
              </a:p>
              <a:p>
                <a:r>
                  <a:rPr lang="sv-SE" dirty="0"/>
                  <a:t>Starka syror blir fullständigt </a:t>
                </a:r>
                <a:r>
                  <a:rPr lang="sv-SE" dirty="0" err="1"/>
                  <a:t>protolyserad</a:t>
                </a:r>
                <a:r>
                  <a:rPr lang="sv-SE" dirty="0"/>
                  <a:t> i vatten </a:t>
                </a:r>
              </a:p>
              <a:p>
                <a:r>
                  <a:rPr lang="sv-SE" dirty="0"/>
                  <a:t>Korresponderande syr-bas par 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v-S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v-SE" b="0" i="0" smtClean="0">
                                <a:latin typeface="Cambria Math" panose="02040503050406030204" pitchFamily="18" charset="0"/>
                              </a:rPr>
                              <m:t>pH</m:t>
                            </m:r>
                            <m:r>
                              <a:rPr lang="sv-SE" b="0" i="0" smtClean="0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m:rPr>
                                <m:sty m:val="p"/>
                              </m:rPr>
                              <a:rPr lang="sv-S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sv-S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v-SE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sv-SE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𝑎𝑞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  <m:sup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bSup>
                          </m:e>
                        </m:d>
                      </m:e>
                    </m:func>
                  </m:oMath>
                </a14:m>
                <a:r>
                  <a:rPr lang="sv-SE" dirty="0"/>
                  <a:t>			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sv-S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sSubSup>
                          <m:sSubSupPr>
                            <m:ctrlPr>
                              <a:rPr lang="sv-SE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𝑎𝑞</m:t>
                            </m:r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  <m:sup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bSup>
                      </m:e>
                    </m:d>
                    <m:r>
                      <a:rPr lang="sv-S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𝑝𝐻</m:t>
                        </m:r>
                      </m:sup>
                    </m:sSup>
                  </m:oMath>
                </a14:m>
                <a:endParaRPr lang="sv-SE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v-S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v-SE" b="0" i="0" smtClean="0">
                                <a:latin typeface="Cambria Math" panose="02040503050406030204" pitchFamily="18" charset="0"/>
                              </a:rPr>
                              <m:t>pOH</m:t>
                            </m:r>
                            <m:r>
                              <a:rPr lang="sv-SE" b="0" i="0" smtClean="0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m:rPr>
                                <m:sty m:val="p"/>
                              </m:rPr>
                              <a:rPr lang="sv-SE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sv-S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sv-SE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𝑂𝐻</m:t>
                                </m:r>
                              </m:e>
                              <m:sub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𝑎𝑞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  <m:sup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sup>
                            </m:sSubSup>
                          </m:e>
                        </m:d>
                      </m:e>
                    </m:func>
                  </m:oMath>
                </a14:m>
                <a:r>
                  <a:rPr lang="sv-SE" dirty="0"/>
                  <a:t>			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sv-SE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𝑂𝐻</m:t>
                            </m:r>
                          </m:e>
                          <m:sub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𝑎𝑞</m:t>
                            </m:r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  <m:sup>
                            <m:r>
                              <a:rPr lang="sv-SE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sup>
                        </m:sSubSup>
                      </m:e>
                    </m:d>
                    <m:r>
                      <a:rPr lang="sv-S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𝑝𝑂𝐻</m:t>
                        </m:r>
                      </m:sup>
                    </m:sSup>
                  </m:oMath>
                </a14:m>
                <a:endParaRPr lang="sv-SE" dirty="0"/>
              </a:p>
              <a:p>
                <a:r>
                  <a:rPr lang="sv-SE" dirty="0"/>
                  <a:t>Vid 25</a:t>
                </a:r>
                <a:r>
                  <a:rPr lang="sv-SE" baseline="30000" dirty="0"/>
                  <a:t>o</a:t>
                </a:r>
                <a:r>
                  <a:rPr lang="sv-SE" dirty="0"/>
                  <a:t>C gäller pH + </a:t>
                </a:r>
                <a:r>
                  <a:rPr lang="sv-SE" dirty="0" err="1"/>
                  <a:t>pOH</a:t>
                </a:r>
                <a:r>
                  <a:rPr lang="sv-SE" dirty="0"/>
                  <a:t> = 14</a:t>
                </a:r>
              </a:p>
              <a:p>
                <a:r>
                  <a:rPr lang="sv-SE" dirty="0"/>
                  <a:t>En buffertlösning består av en svag syra och dess korresponderande bas </a:t>
                </a:r>
              </a:p>
              <a:p>
                <a:r>
                  <a:rPr lang="sv-SE" dirty="0"/>
                  <a:t>En buffertlösning motstår ändringar i pH </a:t>
                </a:r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722B3C30-292F-345C-1D2F-A9C5EEED96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41505"/>
              </a:xfrm>
              <a:blipFill>
                <a:blip r:embed="rId2"/>
                <a:stretch>
                  <a:fillRect l="-928" t="-3145" b="-629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342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850700-6EE6-5D92-AB45-E29CAA58D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Amfolyt</a:t>
            </a:r>
            <a:r>
              <a:rPr lang="sv-SE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5C4CCCD5-7561-A52F-A9B7-3504E88462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SE" dirty="0"/>
                  <a:t>Ett ämne som kan reagera som syra och bas </a:t>
                </a:r>
              </a:p>
              <a:p>
                <a:r>
                  <a:rPr lang="sv-SE" dirty="0"/>
                  <a:t>Vatten är ett exempel: </a:t>
                </a:r>
              </a:p>
              <a:p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Sup>
                        <m:sSubSup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bSup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</m:oMath>
                  </m:oMathPara>
                </a14:m>
                <a:endParaRPr lang="sv-SE" dirty="0"/>
              </a:p>
              <a:p>
                <a:r>
                  <a:rPr lang="sv-SE" dirty="0"/>
                  <a:t>Jämviktsekvationen blir: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𝑎𝑞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  <m:sup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</m:sup>
                          </m:sSubSup>
                        </m:e>
                      </m:d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𝑂𝐻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𝑎𝑞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sub>
                            <m:sup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sv-SE" dirty="0"/>
              </a:p>
              <a:p>
                <a:r>
                  <a:rPr lang="sv-SE" dirty="0" err="1"/>
                  <a:t>K</a:t>
                </a:r>
                <a:r>
                  <a:rPr lang="sv-SE" baseline="-25000" dirty="0" err="1"/>
                  <a:t>w</a:t>
                </a:r>
                <a:r>
                  <a:rPr lang="sv-SE" dirty="0"/>
                  <a:t> är </a:t>
                </a:r>
                <a:r>
                  <a:rPr lang="sv-SE" i="1" dirty="0"/>
                  <a:t>vattnets jonprodukt</a:t>
                </a:r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5C4CCCD5-7561-A52F-A9B7-3504E88462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ruta 3">
            <a:extLst>
              <a:ext uri="{FF2B5EF4-FFF2-40B4-BE49-F238E27FC236}">
                <a16:creationId xmlns:a16="http://schemas.microsoft.com/office/drawing/2014/main" id="{44308D24-C161-6A38-325B-234FB1A619AF}"/>
              </a:ext>
            </a:extLst>
          </p:cNvPr>
          <p:cNvSpPr txBox="1"/>
          <p:nvPr/>
        </p:nvSpPr>
        <p:spPr>
          <a:xfrm>
            <a:off x="8326515" y="4001294"/>
            <a:ext cx="3027285" cy="646331"/>
          </a:xfrm>
          <a:prstGeom prst="rect">
            <a:avLst/>
          </a:prstGeom>
          <a:solidFill>
            <a:schemeClr val="tx1"/>
          </a:solidFill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Flyttande form och fast form delta ej i jämviktsekvationen </a:t>
            </a:r>
          </a:p>
        </p:txBody>
      </p:sp>
    </p:spTree>
    <p:extLst>
      <p:ext uri="{BB962C8B-B14F-4D97-AF65-F5344CB8AC3E}">
        <p14:creationId xmlns:p14="http://schemas.microsoft.com/office/powerpoint/2010/main" val="83002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D93EF0-240B-0C0D-78A0-40FBC6DB1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Syrakonstanten</a:t>
            </a:r>
            <a:r>
              <a:rPr lang="sv-SE" dirty="0"/>
              <a:t>, K</a:t>
            </a:r>
            <a:r>
              <a:rPr lang="sv-SE" baseline="-25000" dirty="0"/>
              <a:t>a</a:t>
            </a:r>
            <a:r>
              <a:rPr lang="sv-SE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3AFB36FA-28DB-F8DD-C678-16AC6F7EE6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v-SE" dirty="0"/>
                  <a:t>Generellt:</a:t>
                </a:r>
              </a:p>
              <a:p>
                <a:pPr marL="0" indent="0">
                  <a:buNone/>
                </a:pPr>
                <a:r>
                  <a:rPr lang="sv-SE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𝐻𝐴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sSubSup>
                        <m:sSubSup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bSup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</m:d>
                          <m: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sSub>
                                    <m:sSubPr>
                                      <m:ctrlPr>
                                        <a:rPr lang="sv-SE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v-SE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v-SE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sv-SE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𝐻𝐴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𝑎𝑞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3AFB36FA-28DB-F8DD-C678-16AC6F7EE6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5957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07E543-DA41-623C-2E2A-0B8132A9D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Ättiksyra, CH</a:t>
            </a:r>
            <a:r>
              <a:rPr lang="sv-SE" baseline="-25000" dirty="0"/>
              <a:t>3</a:t>
            </a:r>
            <a:r>
              <a:rPr lang="sv-SE" dirty="0"/>
              <a:t>COOH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192CB37F-D106-6272-BB5D-C7AA093C81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SE" dirty="0"/>
                  <a:t>Ättiksyra kallas för </a:t>
                </a:r>
                <a:r>
                  <a:rPr lang="sv-SE" i="1" dirty="0" err="1"/>
                  <a:t>acetic</a:t>
                </a:r>
                <a:r>
                  <a:rPr lang="sv-SE" i="1" dirty="0"/>
                  <a:t> </a:t>
                </a:r>
                <a:r>
                  <a:rPr lang="sv-SE" i="1" dirty="0" err="1"/>
                  <a:t>acid</a:t>
                </a:r>
                <a:r>
                  <a:rPr lang="sv-SE" dirty="0"/>
                  <a:t> på engelska och får beteckning </a:t>
                </a:r>
                <a:r>
                  <a:rPr lang="sv-SE" i="1" dirty="0" err="1"/>
                  <a:t>HAc</a:t>
                </a:r>
                <a:r>
                  <a:rPr lang="sv-SE" i="1" baseline="-25000" dirty="0"/>
                  <a:t>(</a:t>
                </a:r>
                <a:r>
                  <a:rPr lang="sv-SE" i="1" baseline="-25000" dirty="0" err="1"/>
                  <a:t>aq</a:t>
                </a:r>
                <a:r>
                  <a:rPr lang="sv-SE" i="1" baseline="-25000" dirty="0"/>
                  <a:t>)</a:t>
                </a:r>
                <a:endParaRPr lang="sv-SE" i="1" dirty="0"/>
              </a:p>
              <a:p>
                <a:r>
                  <a:rPr lang="sv-SE" dirty="0"/>
                  <a:t>Dess korresponderande bas kallas för </a:t>
                </a:r>
                <a:r>
                  <a:rPr lang="sv-SE" i="1" dirty="0" err="1"/>
                  <a:t>acetate</a:t>
                </a:r>
                <a:r>
                  <a:rPr lang="sv-SE" i="1" dirty="0"/>
                  <a:t>, </a:t>
                </a:r>
                <a:r>
                  <a:rPr lang="sv-SE" dirty="0"/>
                  <a:t>eller </a:t>
                </a:r>
                <a:r>
                  <a:rPr lang="sv-SE" dirty="0" err="1"/>
                  <a:t>acetatjon</a:t>
                </a:r>
                <a:r>
                  <a:rPr lang="sv-SE" dirty="0"/>
                  <a:t>, och betecknas </a:t>
                </a:r>
                <a:r>
                  <a:rPr lang="sv-SE" i="1" dirty="0"/>
                  <a:t>Ac</a:t>
                </a:r>
                <a:r>
                  <a:rPr lang="sv-SE" i="1" baseline="30000" dirty="0"/>
                  <a:t>-</a:t>
                </a:r>
                <a:r>
                  <a:rPr lang="sv-SE" i="1" baseline="-25000" dirty="0"/>
                  <a:t>(</a:t>
                </a:r>
                <a:r>
                  <a:rPr lang="sv-SE" i="1" baseline="-25000" dirty="0" err="1"/>
                  <a:t>aq</a:t>
                </a:r>
                <a:r>
                  <a:rPr lang="sv-SE" i="1" baseline="-25000" dirty="0"/>
                  <a:t>)</a:t>
                </a:r>
                <a:endParaRPr lang="sv-SE" i="1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𝐻𝐴𝑐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sSubSup>
                        <m:sSubSup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𝐴𝑐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sSub>
                            <m:sSub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bSup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𝐴𝑐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</m:d>
                          <m: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sSub>
                                    <m:sSubPr>
                                      <m:ctrlPr>
                                        <a:rPr lang="sv-SE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v-SE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v-SE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sv-SE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𝐻𝐴𝑐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𝑎𝑞</m:t>
                              </m:r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192CB37F-D106-6272-BB5D-C7AA093C81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591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27EFA6-B754-3680-6141-41AEEA52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2A6A3D-4AFD-60DB-6BD9-E6B49FF70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För att bestämma </a:t>
            </a:r>
            <a:r>
              <a:rPr lang="sv-SE" dirty="0" err="1"/>
              <a:t>syrakonstanten</a:t>
            </a:r>
            <a:r>
              <a:rPr lang="sv-SE" dirty="0"/>
              <a:t> för propansyra, C</a:t>
            </a:r>
            <a:r>
              <a:rPr lang="sv-SE" baseline="-25000" dirty="0"/>
              <a:t>2</a:t>
            </a:r>
            <a:r>
              <a:rPr lang="sv-SE" dirty="0"/>
              <a:t>H</a:t>
            </a:r>
            <a:r>
              <a:rPr lang="sv-SE" baseline="-25000" dirty="0"/>
              <a:t>5</a:t>
            </a:r>
            <a:r>
              <a:rPr lang="sv-SE" dirty="0"/>
              <a:t>COOH, löstes 3,15g av syran i vatten och lösningen späddes i en </a:t>
            </a:r>
            <a:r>
              <a:rPr lang="sv-SE" dirty="0" err="1"/>
              <a:t>mätkolv</a:t>
            </a:r>
            <a:r>
              <a:rPr lang="sv-SE" dirty="0"/>
              <a:t> till 1000cm</a:t>
            </a:r>
            <a:r>
              <a:rPr lang="sv-SE" baseline="30000" dirty="0"/>
              <a:t>3</a:t>
            </a:r>
            <a:r>
              <a:rPr lang="sv-SE" dirty="0"/>
              <a:t>. Lösningens pH-värde uppmättes till 3,13. Beräkna </a:t>
            </a:r>
            <a:r>
              <a:rPr lang="sv-SE" dirty="0" err="1"/>
              <a:t>syrakonstantens</a:t>
            </a:r>
            <a:r>
              <a:rPr lang="sv-SE" dirty="0"/>
              <a:t> värde. </a:t>
            </a:r>
          </a:p>
        </p:txBody>
      </p:sp>
    </p:spTree>
    <p:extLst>
      <p:ext uri="{BB962C8B-B14F-4D97-AF65-F5344CB8AC3E}">
        <p14:creationId xmlns:p14="http://schemas.microsoft.com/office/powerpoint/2010/main" val="2780835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E081FD-A1A3-602E-70E7-F4A96BB62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786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Beräkna pH-värdet i en ättiksyralösning med totalkoncentration 1,00 mol/L. K</a:t>
            </a:r>
            <a:r>
              <a:rPr lang="sv-SE" baseline="-25000" dirty="0"/>
              <a:t>a</a:t>
            </a:r>
            <a:r>
              <a:rPr lang="sv-SE" dirty="0"/>
              <a:t> = 1.8 x 10</a:t>
            </a:r>
            <a:r>
              <a:rPr lang="sv-SE" baseline="30000" dirty="0"/>
              <a:t>-5 </a:t>
            </a:r>
            <a:r>
              <a:rPr lang="sv-SE" dirty="0"/>
              <a:t>mol/L.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D0FFDC9-F980-A450-A6FD-6B046450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A8F99B9-B1CE-B974-BDA9-350D62D926E1}"/>
              </a:ext>
            </a:extLst>
          </p:cNvPr>
          <p:cNvSpPr txBox="1"/>
          <p:nvPr/>
        </p:nvSpPr>
        <p:spPr>
          <a:xfrm>
            <a:off x="9481352" y="365125"/>
            <a:ext cx="2405848" cy="830997"/>
          </a:xfrm>
          <a:prstGeom prst="rect">
            <a:avLst/>
          </a:prstGeom>
          <a:solidFill>
            <a:schemeClr val="tx1"/>
          </a:solidFill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solidFill>
                  <a:schemeClr val="bg1"/>
                </a:solidFill>
              </a:rPr>
              <a:t>Koncentrationen i början! </a:t>
            </a:r>
          </a:p>
        </p:txBody>
      </p:sp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54E47243-BA5D-88B0-D05F-CABF9DA44AAD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8930936" y="1196122"/>
            <a:ext cx="1753340" cy="694822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FCD9B91B-7EF4-ED46-F26A-8E1B3A1C39B2}"/>
              </a:ext>
            </a:extLst>
          </p:cNvPr>
          <p:cNvCxnSpPr/>
          <p:nvPr/>
        </p:nvCxnSpPr>
        <p:spPr>
          <a:xfrm>
            <a:off x="7750206" y="2237173"/>
            <a:ext cx="2796466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15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DE7BA9-39AD-19A4-F2B5-69855BB59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Baskonstant, K</a:t>
            </a:r>
            <a:r>
              <a:rPr lang="sv-SE" baseline="-25000" dirty="0"/>
              <a:t>b</a:t>
            </a:r>
            <a:r>
              <a:rPr lang="sv-SE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EEDECD9B-7805-089D-E54E-33994E7E2D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sv-SE" dirty="0"/>
                  <a:t>Generellt</a:t>
                </a:r>
                <a:r>
                  <a:rPr lang="sv-SE" dirty="0">
                    <a:latin typeface="Cambria Math" panose="02040503050406030204" pitchFamily="18" charset="0"/>
                  </a:rPr>
                  <a:t>: </a:t>
                </a:r>
              </a:p>
              <a:p>
                <a:pPr marL="0" indent="0">
                  <a:buNone/>
                </a:pPr>
                <a:endParaRPr lang="sv-SE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↔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𝐻𝐴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𝑎𝑞</m:t>
                          </m:r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bSup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𝐻𝐴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</m:sSub>
                            </m:e>
                          </m:d>
                          <m: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v-S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𝑂𝐻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sv-SE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𝑎𝑞</m:t>
                                  </m:r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sv-SE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</m:d>
                        </m:den>
                      </m:f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EEDECD9B-7805-089D-E54E-33994E7E2D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80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5655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A144D594-FF9F-F589-8C4D-3182FE9BC2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SE" dirty="0"/>
                  <a:t>En svag syra, HA</a:t>
                </a:r>
                <a:r>
                  <a:rPr lang="sv-SE" baseline="-25000" dirty="0"/>
                  <a:t>(</a:t>
                </a:r>
                <a:r>
                  <a:rPr lang="sv-SE" baseline="-25000" dirty="0" err="1"/>
                  <a:t>aq</a:t>
                </a:r>
                <a:r>
                  <a:rPr lang="sv-SE" baseline="-25000" dirty="0"/>
                  <a:t>)</a:t>
                </a:r>
                <a:r>
                  <a:rPr lang="sv-SE" dirty="0"/>
                  <a:t> </a:t>
                </a:r>
                <a:r>
                  <a:rPr lang="sv-SE" dirty="0" err="1"/>
                  <a:t>protolyseras</a:t>
                </a:r>
                <a:r>
                  <a:rPr lang="sv-SE" dirty="0"/>
                  <a:t> ofullständigt </a:t>
                </a:r>
              </a:p>
              <a:p>
                <a:r>
                  <a:rPr lang="sv-SE" dirty="0"/>
                  <a:t>Den når jämvikt med sin korresponderande bas, A</a:t>
                </a:r>
                <a:r>
                  <a:rPr lang="sv-SE" baseline="30000" dirty="0"/>
                  <a:t>-</a:t>
                </a:r>
                <a:r>
                  <a:rPr lang="sv-SE" baseline="-25000" dirty="0"/>
                  <a:t>(</a:t>
                </a:r>
                <a:r>
                  <a:rPr lang="sv-SE" baseline="-25000" dirty="0" err="1"/>
                  <a:t>aq</a:t>
                </a:r>
                <a:r>
                  <a:rPr lang="sv-SE" baseline="-25000" dirty="0"/>
                  <a:t>)</a:t>
                </a:r>
                <a:r>
                  <a:rPr lang="sv-SE" dirty="0"/>
                  <a:t> </a:t>
                </a:r>
              </a:p>
              <a:p>
                <a:endParaRPr lang="sv-SE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sv-S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v-S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sv-SE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𝐻𝐴</m:t>
                                </m:r>
                              </m:e>
                              <m:sub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𝑎𝑞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</m:sSub>
                          </m:e>
                        </m:d>
                        <m:r>
                          <a:rPr lang="sv-S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sv-SE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𝑂𝐻</m:t>
                                </m:r>
                              </m:e>
                              <m:sub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𝑎𝑞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  <m:sup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</m:sup>
                            </m:sSubSup>
                          </m:e>
                        </m:d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sv-S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sv-SE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𝑎𝑞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  <m:sup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sup>
                            </m:sSubSup>
                          </m:e>
                        </m:d>
                      </m:den>
                    </m:f>
                  </m:oMath>
                </a14:m>
                <a:r>
                  <a:rPr lang="sv-SE" dirty="0"/>
                  <a:t>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v-S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sv-SE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sv-S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v-S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sv-SE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𝑎𝑞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  <m:sup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</m:sup>
                            </m:sSubSup>
                          </m:e>
                        </m:d>
                        <m:r>
                          <a:rPr lang="sv-S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sv-SE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sSub>
                                  <m:sSubPr>
                                    <m:ctrlPr>
                                      <a:rPr lang="sv-SE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v-SE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sv-SE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𝑎𝑞</m:t>
                                </m:r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  <m:sup>
                                <m:r>
                                  <a:rPr lang="sv-SE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bSup>
                          </m:e>
                        </m:d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sv-S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v-S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v-SE" i="1">
                                    <a:latin typeface="Cambria Math" panose="02040503050406030204" pitchFamily="18" charset="0"/>
                                  </a:rPr>
                                  <m:t>𝐻𝐴</m:t>
                                </m:r>
                              </m:e>
                              <m:sub>
                                <m:r>
                                  <a:rPr lang="sv-SE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sv-SE" i="1">
                                    <a:latin typeface="Cambria Math" panose="02040503050406030204" pitchFamily="18" charset="0"/>
                                  </a:rPr>
                                  <m:t>𝑎𝑞</m:t>
                                </m:r>
                                <m:r>
                                  <a:rPr lang="sv-SE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</m:sSub>
                          </m:e>
                        </m:d>
                      </m:den>
                    </m:f>
                  </m:oMath>
                </a14:m>
                <a:endParaRPr lang="sv-SE" dirty="0"/>
              </a:p>
              <a:p>
                <a:pPr marL="0" indent="0" algn="ctr">
                  <a:buNone/>
                </a:pPr>
                <a:endParaRPr lang="sv-SE" dirty="0"/>
              </a:p>
              <a:p>
                <a:r>
                  <a:rPr lang="sv-SE" dirty="0"/>
                  <a:t>I samma reaktion, kommer [HA] och [A</a:t>
                </a:r>
                <a:r>
                  <a:rPr lang="sv-SE" baseline="30000" dirty="0"/>
                  <a:t>-</a:t>
                </a:r>
                <a:r>
                  <a:rPr lang="sv-SE" dirty="0"/>
                  <a:t>] vara detsamma i både uttrycken </a:t>
                </a:r>
              </a:p>
            </p:txBody>
          </p:sp>
        </mc:Choice>
        <mc:Fallback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A144D594-FF9F-F589-8C4D-3182FE9BC2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ubrik 1">
            <a:extLst>
              <a:ext uri="{FF2B5EF4-FFF2-40B4-BE49-F238E27FC236}">
                <a16:creationId xmlns:a16="http://schemas.microsoft.com/office/drawing/2014/main" id="{E959339A-0C4F-7D3F-6406-9829131CA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Syra-Basjämvikt </a:t>
            </a:r>
          </a:p>
        </p:txBody>
      </p:sp>
    </p:spTree>
    <p:extLst>
      <p:ext uri="{BB962C8B-B14F-4D97-AF65-F5344CB8AC3E}">
        <p14:creationId xmlns:p14="http://schemas.microsoft.com/office/powerpoint/2010/main" val="2039969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5360</TotalTime>
  <Words>448</Words>
  <Application>Microsoft Office PowerPoint</Application>
  <PresentationFormat>Bredbild</PresentationFormat>
  <Paragraphs>77</Paragraphs>
  <Slides>12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Office-tema</vt:lpstr>
      <vt:lpstr>Kemi 2</vt:lpstr>
      <vt:lpstr>Sura och basiska lösningar </vt:lpstr>
      <vt:lpstr>Amfolyt </vt:lpstr>
      <vt:lpstr>Syrakonstanten, Ka </vt:lpstr>
      <vt:lpstr>Ättiksyra, CH3COOH</vt:lpstr>
      <vt:lpstr>Exempel </vt:lpstr>
      <vt:lpstr>Exempel </vt:lpstr>
      <vt:lpstr>Baskonstant, Kb </vt:lpstr>
      <vt:lpstr>Syra-Basjämvikt </vt:lpstr>
      <vt:lpstr>PowerPoint-presentation</vt:lpstr>
      <vt:lpstr>Samband 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2024-09-06T13:10:58Z</dcterms:created>
  <dcterms:modified xsi:type="dcterms:W3CDTF">2025-10-07T11:01:41Z</dcterms:modified>
</cp:coreProperties>
</file>